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7102475" cy="10234613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Montserrat Heavy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34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1540" y="10735732"/>
            <a:ext cx="11655221" cy="8630359"/>
          </a:xfrm>
          <a:custGeom>
            <a:avLst/>
            <a:gdLst/>
            <a:ahLst/>
            <a:cxnLst/>
            <a:rect l="l" t="t" r="r" b="b"/>
            <a:pathLst>
              <a:path w="12185240" h="6026155">
                <a:moveTo>
                  <a:pt x="0" y="0"/>
                </a:moveTo>
                <a:lnTo>
                  <a:pt x="12185240" y="0"/>
                </a:lnTo>
                <a:lnTo>
                  <a:pt x="12185240" y="6026155"/>
                </a:lnTo>
                <a:lnTo>
                  <a:pt x="0" y="60261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-1638300" y="9229181"/>
            <a:ext cx="5211339" cy="4911687"/>
          </a:xfrm>
          <a:custGeom>
            <a:avLst/>
            <a:gdLst/>
            <a:ahLst/>
            <a:cxnLst/>
            <a:rect l="l" t="t" r="r" b="b"/>
            <a:pathLst>
              <a:path w="5211339" h="4911687">
                <a:moveTo>
                  <a:pt x="0" y="0"/>
                </a:moveTo>
                <a:lnTo>
                  <a:pt x="5211339" y="0"/>
                </a:lnTo>
                <a:lnTo>
                  <a:pt x="5211339" y="4911687"/>
                </a:lnTo>
                <a:lnTo>
                  <a:pt x="0" y="49116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 flipV="1">
            <a:off x="-669753" y="-148044"/>
            <a:ext cx="5169186" cy="4415244"/>
          </a:xfrm>
          <a:custGeom>
            <a:avLst/>
            <a:gdLst/>
            <a:ahLst/>
            <a:cxnLst/>
            <a:rect l="l" t="t" r="r" b="b"/>
            <a:pathLst>
              <a:path w="6326366" h="5015083">
                <a:moveTo>
                  <a:pt x="0" y="5015083"/>
                </a:moveTo>
                <a:lnTo>
                  <a:pt x="6326366" y="5015083"/>
                </a:lnTo>
                <a:lnTo>
                  <a:pt x="6326366" y="0"/>
                </a:lnTo>
                <a:lnTo>
                  <a:pt x="0" y="0"/>
                </a:lnTo>
                <a:lnTo>
                  <a:pt x="0" y="501508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 rot="-2700000">
            <a:off x="7853947" y="6323589"/>
            <a:ext cx="3234394" cy="3652806"/>
          </a:xfrm>
          <a:custGeom>
            <a:avLst/>
            <a:gdLst/>
            <a:ahLst/>
            <a:cxnLst/>
            <a:rect l="l" t="t" r="r" b="b"/>
            <a:pathLst>
              <a:path w="3234394" h="3652806">
                <a:moveTo>
                  <a:pt x="0" y="0"/>
                </a:moveTo>
                <a:lnTo>
                  <a:pt x="3234394" y="0"/>
                </a:lnTo>
                <a:lnTo>
                  <a:pt x="3234394" y="3652806"/>
                </a:lnTo>
                <a:lnTo>
                  <a:pt x="0" y="36528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8461322" y="11495029"/>
            <a:ext cx="2019643" cy="1608141"/>
          </a:xfrm>
          <a:custGeom>
            <a:avLst/>
            <a:gdLst/>
            <a:ahLst/>
            <a:cxnLst/>
            <a:rect l="l" t="t" r="r" b="b"/>
            <a:pathLst>
              <a:path w="2019643" h="1608141">
                <a:moveTo>
                  <a:pt x="0" y="0"/>
                </a:moveTo>
                <a:lnTo>
                  <a:pt x="2019644" y="0"/>
                </a:lnTo>
                <a:lnTo>
                  <a:pt x="2019644" y="1608141"/>
                </a:lnTo>
                <a:lnTo>
                  <a:pt x="0" y="16081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 flipH="1">
            <a:off x="8215702" y="-794384"/>
            <a:ext cx="3137979" cy="3153881"/>
          </a:xfrm>
          <a:custGeom>
            <a:avLst/>
            <a:gdLst/>
            <a:ahLst/>
            <a:cxnLst/>
            <a:rect l="l" t="t" r="r" b="b"/>
            <a:pathLst>
              <a:path w="3137979" h="3153881">
                <a:moveTo>
                  <a:pt x="3137979" y="0"/>
                </a:moveTo>
                <a:lnTo>
                  <a:pt x="0" y="0"/>
                </a:lnTo>
                <a:lnTo>
                  <a:pt x="0" y="3153881"/>
                </a:lnTo>
                <a:lnTo>
                  <a:pt x="3137979" y="3153881"/>
                </a:lnTo>
                <a:lnTo>
                  <a:pt x="313797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1" name="TextBox 11"/>
          <p:cNvSpPr txBox="1"/>
          <p:nvPr/>
        </p:nvSpPr>
        <p:spPr>
          <a:xfrm>
            <a:off x="4918534" y="1019175"/>
            <a:ext cx="449932" cy="71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"/>
              </a:lnSpc>
              <a:spcBef>
                <a:spcPct val="0"/>
              </a:spcBef>
            </a:pPr>
            <a:r>
              <a:rPr lang="en-US" sz="100" b="1">
                <a:solidFill>
                  <a:srgbClr val="CB2D4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DAL 16 AL 21 LUGLIO</a:t>
            </a:r>
          </a:p>
          <a:p>
            <a:pPr algn="ctr">
              <a:lnSpc>
                <a:spcPts val="104"/>
              </a:lnSpc>
              <a:spcBef>
                <a:spcPct val="0"/>
              </a:spcBef>
            </a:pPr>
            <a:r>
              <a:rPr lang="en-US" sz="100" b="1">
                <a:solidFill>
                  <a:srgbClr val="CB2D4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PRESSO LO STABILIMENTO “ SANGRO BEACH”</a:t>
            </a:r>
          </a:p>
          <a:p>
            <a:pPr algn="ctr">
              <a:lnSpc>
                <a:spcPts val="104"/>
              </a:lnSpc>
              <a:spcBef>
                <a:spcPct val="0"/>
              </a:spcBef>
            </a:pPr>
            <a:r>
              <a:rPr lang="en-US" sz="100" b="1">
                <a:solidFill>
                  <a:srgbClr val="CB2D4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LIDO LE MORGE - TORINO DI SANGRO</a:t>
            </a:r>
          </a:p>
          <a:p>
            <a:pPr algn="ctr">
              <a:lnSpc>
                <a:spcPts val="104"/>
              </a:lnSpc>
              <a:spcBef>
                <a:spcPct val="0"/>
              </a:spcBef>
            </a:pPr>
            <a:r>
              <a:rPr lang="en-US" sz="100" b="1">
                <a:solidFill>
                  <a:srgbClr val="CB2D4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IL COSTO A CARICO DEGLI UTENTI OVER 65 E AL DI SOTTO DE 14 ANNI È DI EURO_______.</a:t>
            </a:r>
          </a:p>
          <a:p>
            <a:pPr algn="ctr">
              <a:lnSpc>
                <a:spcPts val="104"/>
              </a:lnSpc>
              <a:spcBef>
                <a:spcPct val="0"/>
              </a:spcBef>
            </a:pPr>
            <a:r>
              <a:rPr lang="en-US" sz="100" b="1">
                <a:solidFill>
                  <a:srgbClr val="CB2D4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IL SERVIZIO COMPRENDE POSTO IN SPIAGGIA, PRANZO E ASSISTENZA.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" y="762000"/>
            <a:ext cx="10287000" cy="189435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buNone/>
            </a:pPr>
            <a:r>
              <a:rPr lang="it-IT" sz="5400" b="1" dirty="0">
                <a:solidFill>
                  <a:srgbClr val="FF0000"/>
                </a:solidFill>
              </a:rPr>
              <a:t>IL COMUNE DI PALENA</a:t>
            </a:r>
            <a:r>
              <a:rPr lang="it-IT" sz="5400" dirty="0">
                <a:solidFill>
                  <a:srgbClr val="FF0000"/>
                </a:solidFill>
              </a:rPr>
              <a:t/>
            </a:r>
            <a:br>
              <a:rPr lang="it-IT" sz="5400" dirty="0">
                <a:solidFill>
                  <a:srgbClr val="FF0000"/>
                </a:solidFill>
              </a:rPr>
            </a:br>
            <a:r>
              <a:rPr lang="it-IT" sz="5400" b="1" dirty="0">
                <a:solidFill>
                  <a:srgbClr val="FF0000"/>
                </a:solidFill>
              </a:rPr>
              <a:t>e la Zona di Gestione Sociale n. 2</a:t>
            </a:r>
            <a:r>
              <a:rPr lang="it-IT" sz="5400" dirty="0">
                <a:solidFill>
                  <a:srgbClr val="FF0000"/>
                </a:solidFill>
              </a:rPr>
              <a:t/>
            </a:r>
            <a:br>
              <a:rPr lang="it-IT" sz="5400" dirty="0">
                <a:solidFill>
                  <a:srgbClr val="FF0000"/>
                </a:solidFill>
              </a:rPr>
            </a:br>
            <a:r>
              <a:rPr lang="it-IT" sz="5400" b="1" dirty="0">
                <a:solidFill>
                  <a:srgbClr val="FF0000"/>
                </a:solidFill>
              </a:rPr>
              <a:t>ORGANIZZANO</a:t>
            </a:r>
            <a:r>
              <a:rPr lang="it-IT" sz="5400" dirty="0">
                <a:solidFill>
                  <a:srgbClr val="FF0000"/>
                </a:solidFill>
              </a:rPr>
              <a:t/>
            </a:r>
            <a:br>
              <a:rPr lang="it-IT" sz="5400" dirty="0">
                <a:solidFill>
                  <a:srgbClr val="FF0000"/>
                </a:solidFill>
              </a:rPr>
            </a:br>
            <a:r>
              <a:rPr lang="it-IT" sz="5400" b="1" dirty="0">
                <a:solidFill>
                  <a:srgbClr val="FF0000"/>
                </a:solidFill>
              </a:rPr>
              <a:t>LA COLONIA MARINA PENDOLARE</a:t>
            </a:r>
            <a:endParaRPr lang="it-IT" sz="5400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it-IT" sz="5400" b="1" dirty="0">
                <a:solidFill>
                  <a:srgbClr val="FF0000"/>
                </a:solidFill>
              </a:rPr>
              <a:t>PER ADULTI OVER 65</a:t>
            </a:r>
          </a:p>
          <a:p>
            <a:pPr algn="ctr">
              <a:buNone/>
            </a:pPr>
            <a:r>
              <a:rPr lang="it-IT" sz="4400" dirty="0"/>
              <a:t/>
            </a:r>
            <a:br>
              <a:rPr lang="it-IT" sz="4400" dirty="0"/>
            </a:br>
            <a:r>
              <a:rPr lang="it-IT" sz="4400" dirty="0"/>
              <a:t> </a:t>
            </a:r>
            <a:r>
              <a:rPr lang="it-IT" sz="4800" b="1" dirty="0">
                <a:solidFill>
                  <a:srgbClr val="FF0000"/>
                </a:solidFill>
              </a:rPr>
              <a:t>Dal </a:t>
            </a:r>
            <a:r>
              <a:rPr lang="it-IT" sz="4800" b="1" dirty="0" smtClean="0">
                <a:solidFill>
                  <a:srgbClr val="FF0000"/>
                </a:solidFill>
              </a:rPr>
              <a:t>6 all’ 11 luglio 2026</a:t>
            </a:r>
            <a:endParaRPr lang="it-IT" sz="48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it-IT" sz="4400" dirty="0"/>
              <a:t/>
            </a:r>
            <a:br>
              <a:rPr lang="it-IT" sz="4400" dirty="0"/>
            </a:br>
            <a:r>
              <a:rPr lang="it-IT" sz="4400" dirty="0"/>
              <a:t>📍 Presso lo stabilimento </a:t>
            </a:r>
            <a:r>
              <a:rPr lang="it-IT" sz="4400" b="1" dirty="0"/>
              <a:t>Sangro Beach- Le </a:t>
            </a:r>
            <a:r>
              <a:rPr lang="it-IT" sz="4400" b="1" dirty="0" err="1"/>
              <a:t>Morge</a:t>
            </a:r>
            <a:r>
              <a:rPr lang="it-IT" sz="4400" b="1" dirty="0"/>
              <a:t>- Torino di </a:t>
            </a:r>
            <a:r>
              <a:rPr lang="it-IT" sz="4400" b="1" dirty="0" smtClean="0"/>
              <a:t>Sangro.</a:t>
            </a:r>
          </a:p>
          <a:p>
            <a:pPr>
              <a:buNone/>
            </a:pPr>
            <a:endParaRPr lang="it-IT" sz="4400" b="1" dirty="0"/>
          </a:p>
          <a:p>
            <a:pPr>
              <a:buNone/>
            </a:pPr>
            <a:r>
              <a:rPr lang="it-IT" sz="4400" dirty="0"/>
              <a:t>💶 </a:t>
            </a:r>
            <a:r>
              <a:rPr lang="it-IT" sz="4400" b="1" dirty="0"/>
              <a:t>Quota a carico dei partecipanti over 65:</a:t>
            </a:r>
            <a:r>
              <a:rPr lang="it-IT" sz="4400" dirty="0"/>
              <a:t> €</a:t>
            </a:r>
            <a:r>
              <a:rPr lang="it-IT" sz="4400" dirty="0" smtClean="0"/>
              <a:t>80,00.</a:t>
            </a:r>
            <a:endParaRPr lang="it-IT" sz="4400" dirty="0"/>
          </a:p>
          <a:p>
            <a:r>
              <a:rPr lang="it-IT" sz="4400" dirty="0"/>
              <a:t>💶 </a:t>
            </a:r>
            <a:r>
              <a:rPr lang="it-IT" sz="4400" b="1" dirty="0"/>
              <a:t>Quota a carico dei partecipanti non residenti o </a:t>
            </a:r>
            <a:r>
              <a:rPr lang="it-IT" sz="4400" b="1" dirty="0" smtClean="0"/>
              <a:t>accompagnatori che </a:t>
            </a:r>
            <a:r>
              <a:rPr lang="it-IT" sz="4400" b="1" dirty="0"/>
              <a:t>non hanno 65 anni: </a:t>
            </a:r>
            <a:r>
              <a:rPr lang="it-IT" sz="4400" dirty="0"/>
              <a:t>€</a:t>
            </a:r>
            <a:r>
              <a:rPr lang="it-IT" sz="4400" dirty="0" smtClean="0"/>
              <a:t>150,00.</a:t>
            </a:r>
          </a:p>
          <a:p>
            <a:endParaRPr lang="it-IT" sz="4400" dirty="0"/>
          </a:p>
          <a:p>
            <a:r>
              <a:rPr lang="it-IT" sz="4400" b="1" dirty="0" smtClean="0"/>
              <a:t>Il </a:t>
            </a:r>
            <a:r>
              <a:rPr lang="it-IT" sz="4400" b="1" dirty="0"/>
              <a:t>servizio include:</a:t>
            </a:r>
            <a:br>
              <a:rPr lang="it-IT" sz="4400" b="1" dirty="0"/>
            </a:br>
            <a:r>
              <a:rPr lang="it-IT" sz="4400" b="1" dirty="0" smtClean="0"/>
              <a:t> -</a:t>
            </a:r>
            <a:r>
              <a:rPr lang="it-IT" sz="4400" dirty="0" smtClean="0"/>
              <a:t>Posto </a:t>
            </a:r>
            <a:r>
              <a:rPr lang="it-IT" sz="4400" dirty="0"/>
              <a:t>in spiaggia;</a:t>
            </a:r>
            <a:br>
              <a:rPr lang="it-IT" sz="4400" dirty="0"/>
            </a:br>
            <a:r>
              <a:rPr lang="it-IT" sz="4400" dirty="0" smtClean="0"/>
              <a:t> -Pranzo</a:t>
            </a:r>
            <a:r>
              <a:rPr lang="it-IT" sz="4400" dirty="0"/>
              <a:t>;</a:t>
            </a:r>
            <a:br>
              <a:rPr lang="it-IT" sz="4400" dirty="0"/>
            </a:br>
            <a:r>
              <a:rPr lang="it-IT" sz="4400" dirty="0" smtClean="0"/>
              <a:t>-Assistenza</a:t>
            </a:r>
            <a:r>
              <a:rPr lang="it-IT" sz="4400" dirty="0" smtClean="0"/>
              <a:t>.</a:t>
            </a:r>
          </a:p>
          <a:p>
            <a:r>
              <a:rPr lang="it-IT" sz="4400" b="1" dirty="0" smtClean="0"/>
              <a:t>Scadenza domande: 26/06/2026</a:t>
            </a:r>
            <a:endParaRPr lang="it-IT" sz="4400" b="1" dirty="0"/>
          </a:p>
          <a:p>
            <a:r>
              <a:rPr lang="it-IT" sz="4400" b="1" dirty="0"/>
              <a:t>Le domande possono essere presentate al protocollo del Comune - Per informazioni </a:t>
            </a:r>
            <a:r>
              <a:rPr lang="it-IT" sz="4400" dirty="0"/>
              <a:t>Sportello di Segretariato </a:t>
            </a:r>
            <a:r>
              <a:rPr lang="it-IT" sz="4400" dirty="0" smtClean="0"/>
              <a:t>Sociale</a:t>
            </a:r>
            <a:r>
              <a:rPr lang="it-IT" sz="4400" dirty="0"/>
              <a:t/>
            </a:r>
            <a:br>
              <a:rPr lang="it-IT" sz="4400" dirty="0"/>
            </a:br>
            <a:r>
              <a:rPr lang="it-IT" sz="4400" dirty="0"/>
              <a:t>🕒 Martedì e giovedì dalle </a:t>
            </a:r>
            <a:r>
              <a:rPr lang="it-IT" sz="4400" dirty="0" smtClean="0"/>
              <a:t>14:00 </a:t>
            </a:r>
            <a:r>
              <a:rPr lang="it-IT" sz="4400" dirty="0"/>
              <a:t>alle 18:00</a:t>
            </a:r>
            <a:br>
              <a:rPr lang="it-IT" sz="4400" dirty="0"/>
            </a:br>
            <a:endParaRPr lang="en-US" sz="3299" b="1" dirty="0">
              <a:solidFill>
                <a:srgbClr val="CB2D4F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53</Words>
  <Application>Microsoft Office PowerPoint</Application>
  <PresentationFormat>Personalizzato</PresentationFormat>
  <Paragraphs>16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Montserrat Heavy</vt:lpstr>
      <vt:lpstr>Office Theme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And Beige Illustrative Summer Sale Instagram Story</dc:title>
  <dc:creator>Marta carozza</dc:creator>
  <cp:lastModifiedBy>RDiCapra</cp:lastModifiedBy>
  <cp:revision>5</cp:revision>
  <dcterms:created xsi:type="dcterms:W3CDTF">2006-08-16T00:00:00Z</dcterms:created>
  <dcterms:modified xsi:type="dcterms:W3CDTF">2026-06-18T08:28:58Z</dcterms:modified>
  <dc:identifier>DAGn-p8bQGw</dc:identifier>
</cp:coreProperties>
</file>