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287000" cy="18288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34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7933" r="-267933"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3" name="Freeform 3"/>
          <p:cNvSpPr/>
          <p:nvPr/>
        </p:nvSpPr>
        <p:spPr>
          <a:xfrm flipV="1">
            <a:off x="-561138" y="-271007"/>
            <a:ext cx="11267238" cy="14208427"/>
          </a:xfrm>
          <a:custGeom>
            <a:avLst/>
            <a:gdLst/>
            <a:ahLst/>
            <a:cxnLst/>
            <a:rect l="l" t="t" r="r" b="b"/>
            <a:pathLst>
              <a:path w="10764878" h="14230710">
                <a:moveTo>
                  <a:pt x="0" y="14230710"/>
                </a:moveTo>
                <a:lnTo>
                  <a:pt x="10764878" y="14230710"/>
                </a:lnTo>
                <a:lnTo>
                  <a:pt x="10764878" y="0"/>
                </a:lnTo>
                <a:lnTo>
                  <a:pt x="0" y="0"/>
                </a:lnTo>
                <a:lnTo>
                  <a:pt x="0" y="1423071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61932"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7" name="Freeform 7"/>
          <p:cNvSpPr/>
          <p:nvPr/>
        </p:nvSpPr>
        <p:spPr>
          <a:xfrm>
            <a:off x="8603867" y="14934507"/>
            <a:ext cx="1308867" cy="1328186"/>
          </a:xfrm>
          <a:custGeom>
            <a:avLst/>
            <a:gdLst/>
            <a:ahLst/>
            <a:cxnLst/>
            <a:rect l="l" t="t" r="r" b="b"/>
            <a:pathLst>
              <a:path w="1308867" h="1328186">
                <a:moveTo>
                  <a:pt x="0" y="0"/>
                </a:moveTo>
                <a:lnTo>
                  <a:pt x="1308866" y="0"/>
                </a:lnTo>
                <a:lnTo>
                  <a:pt x="1308866" y="1328186"/>
                </a:lnTo>
                <a:lnTo>
                  <a:pt x="0" y="13281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873621" y="15709175"/>
            <a:ext cx="1642278" cy="1666518"/>
          </a:xfrm>
          <a:custGeom>
            <a:avLst/>
            <a:gdLst/>
            <a:ahLst/>
            <a:cxnLst/>
            <a:rect l="l" t="t" r="r" b="b"/>
            <a:pathLst>
              <a:path w="1642278" h="1666518">
                <a:moveTo>
                  <a:pt x="0" y="0"/>
                </a:moveTo>
                <a:lnTo>
                  <a:pt x="1642278" y="0"/>
                </a:lnTo>
                <a:lnTo>
                  <a:pt x="1642278" y="1666519"/>
                </a:lnTo>
                <a:lnTo>
                  <a:pt x="0" y="16665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53042" y="13600967"/>
            <a:ext cx="975658" cy="990059"/>
          </a:xfrm>
          <a:custGeom>
            <a:avLst/>
            <a:gdLst/>
            <a:ahLst/>
            <a:cxnLst/>
            <a:rect l="l" t="t" r="r" b="b"/>
            <a:pathLst>
              <a:path w="975658" h="990059">
                <a:moveTo>
                  <a:pt x="0" y="0"/>
                </a:moveTo>
                <a:lnTo>
                  <a:pt x="975658" y="0"/>
                </a:lnTo>
                <a:lnTo>
                  <a:pt x="975658" y="990058"/>
                </a:lnTo>
                <a:lnTo>
                  <a:pt x="0" y="9900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Freeform 13"/>
          <p:cNvSpPr/>
          <p:nvPr/>
        </p:nvSpPr>
        <p:spPr>
          <a:xfrm>
            <a:off x="8731949" y="8059944"/>
            <a:ext cx="2157180" cy="2168112"/>
          </a:xfrm>
          <a:custGeom>
            <a:avLst/>
            <a:gdLst/>
            <a:ahLst/>
            <a:cxnLst/>
            <a:rect l="l" t="t" r="r" b="b"/>
            <a:pathLst>
              <a:path w="2157180" h="2168112">
                <a:moveTo>
                  <a:pt x="0" y="0"/>
                </a:moveTo>
                <a:lnTo>
                  <a:pt x="2157180" y="0"/>
                </a:lnTo>
                <a:lnTo>
                  <a:pt x="2157180" y="2168112"/>
                </a:lnTo>
                <a:lnTo>
                  <a:pt x="0" y="21681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6651274" y="453896"/>
            <a:ext cx="5832390" cy="5832390"/>
          </a:xfrm>
          <a:custGeom>
            <a:avLst/>
            <a:gdLst/>
            <a:ahLst/>
            <a:cxnLst/>
            <a:rect l="l" t="t" r="r" b="b"/>
            <a:pathLst>
              <a:path w="5832390" h="5832390">
                <a:moveTo>
                  <a:pt x="0" y="0"/>
                </a:moveTo>
                <a:lnTo>
                  <a:pt x="5832390" y="0"/>
                </a:lnTo>
                <a:lnTo>
                  <a:pt x="5832390" y="5832389"/>
                </a:lnTo>
                <a:lnTo>
                  <a:pt x="0" y="58323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Freeform 15"/>
          <p:cNvSpPr/>
          <p:nvPr/>
        </p:nvSpPr>
        <p:spPr>
          <a:xfrm>
            <a:off x="3948857" y="15349897"/>
            <a:ext cx="1688657" cy="1564822"/>
          </a:xfrm>
          <a:custGeom>
            <a:avLst/>
            <a:gdLst/>
            <a:ahLst/>
            <a:cxnLst/>
            <a:rect l="l" t="t" r="r" b="b"/>
            <a:pathLst>
              <a:path w="1688657" h="1564822">
                <a:moveTo>
                  <a:pt x="0" y="0"/>
                </a:moveTo>
                <a:lnTo>
                  <a:pt x="1688657" y="0"/>
                </a:lnTo>
                <a:lnTo>
                  <a:pt x="1688657" y="1564822"/>
                </a:lnTo>
                <a:lnTo>
                  <a:pt x="0" y="15648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8" name="TextBox 18"/>
          <p:cNvSpPr txBox="1"/>
          <p:nvPr/>
        </p:nvSpPr>
        <p:spPr>
          <a:xfrm>
            <a:off x="53042" y="0"/>
            <a:ext cx="10287000" cy="18651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buNone/>
            </a:pPr>
            <a:r>
              <a:rPr lang="it-IT" sz="4800" b="1" dirty="0" smtClean="0"/>
              <a:t>IL COMUNE DI PALENA E LA ZONA DI GESTIONE SOCIALE N.2 ORGANIZZANO LA COLONIA ESTIVA RESIDENZIALE PER BAMBINI E RAGAZZI DAI 6 AI 14 ANNI</a:t>
            </a:r>
          </a:p>
          <a:p>
            <a:pPr>
              <a:buNone/>
            </a:pPr>
            <a:endParaRPr lang="it-IT" sz="4400" dirty="0" smtClean="0"/>
          </a:p>
          <a:p>
            <a:pPr algn="ctr">
              <a:buNone/>
            </a:pPr>
            <a:r>
              <a:rPr lang="it-IT" sz="4400" dirty="0" smtClean="0"/>
              <a:t/>
            </a:r>
            <a:br>
              <a:rPr lang="it-IT" sz="4400" dirty="0" smtClean="0"/>
            </a:br>
            <a:r>
              <a:rPr lang="it-IT" sz="4000" dirty="0" smtClean="0"/>
              <a:t>📅 </a:t>
            </a:r>
            <a:r>
              <a:rPr lang="it-IT" sz="4000" b="1" dirty="0" smtClean="0"/>
              <a:t>1° turno </a:t>
            </a:r>
            <a:r>
              <a:rPr lang="it-IT" sz="4000" dirty="0" smtClean="0"/>
              <a:t>dal</a:t>
            </a:r>
            <a:r>
              <a:rPr lang="it-IT" sz="4000" b="1" dirty="0" smtClean="0"/>
              <a:t> </a:t>
            </a:r>
            <a:r>
              <a:rPr lang="it-IT" sz="4000" dirty="0" smtClean="0"/>
              <a:t>06/07/26- 13/07/26 per i bambini della Scuola primaria.</a:t>
            </a:r>
            <a:br>
              <a:rPr lang="it-IT" sz="4000" dirty="0" smtClean="0"/>
            </a:br>
            <a:r>
              <a:rPr lang="it-IT" sz="4000" dirty="0" smtClean="0"/>
              <a:t>📅 </a:t>
            </a:r>
            <a:r>
              <a:rPr lang="it-IT" sz="4000" b="1" dirty="0" smtClean="0"/>
              <a:t>2° turno </a:t>
            </a:r>
            <a:r>
              <a:rPr lang="it-IT" sz="4000" dirty="0" smtClean="0"/>
              <a:t>dal 13/07/26 al 20/07/26 per i ragazzi Scuola secondaria di primo grado.</a:t>
            </a:r>
          </a:p>
          <a:p>
            <a:pPr algn="ctr">
              <a:buNone/>
            </a:pPr>
            <a:r>
              <a:rPr lang="it-IT" sz="4000" dirty="0" smtClean="0"/>
              <a:t/>
            </a:r>
            <a:br>
              <a:rPr lang="it-IT" sz="4000" dirty="0" smtClean="0"/>
            </a:br>
            <a:r>
              <a:rPr lang="it-IT" sz="4000" dirty="0" smtClean="0"/>
              <a:t>📍 </a:t>
            </a:r>
            <a:r>
              <a:rPr lang="it-IT" sz="4000" b="1" dirty="0" smtClean="0"/>
              <a:t>Presso:</a:t>
            </a:r>
            <a:r>
              <a:rPr lang="it-IT" sz="4000" dirty="0" smtClean="0"/>
              <a:t> Hotel Aragosta- Casalbordino</a:t>
            </a:r>
          </a:p>
          <a:p>
            <a:pPr>
              <a:buNone/>
            </a:pPr>
            <a:endParaRPr lang="it-IT" sz="4400" dirty="0" smtClean="0"/>
          </a:p>
          <a:p>
            <a:pPr>
              <a:buNone/>
            </a:pPr>
            <a:r>
              <a:rPr lang="it-IT" sz="3600" dirty="0" smtClean="0"/>
              <a:t>💶 </a:t>
            </a:r>
            <a:r>
              <a:rPr lang="it-IT" sz="3600" b="1" dirty="0" smtClean="0"/>
              <a:t>Quote di partecipazione:</a:t>
            </a:r>
            <a:endParaRPr lang="it-IT" sz="3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it-IT" sz="3600" dirty="0" smtClean="0"/>
              <a:t>ISEE fino a €8.000 → </a:t>
            </a:r>
            <a:r>
              <a:rPr lang="it-IT" sz="3600" b="1" dirty="0" smtClean="0"/>
              <a:t>Gratuito</a:t>
            </a:r>
            <a:endParaRPr lang="it-IT" sz="3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it-IT" sz="3600" dirty="0" smtClean="0"/>
              <a:t>ISEE da €8.000,01 a €36.000,00 → </a:t>
            </a:r>
            <a:r>
              <a:rPr lang="it-IT" sz="3600" b="1" dirty="0" smtClean="0"/>
              <a:t>€180,00</a:t>
            </a:r>
            <a:endParaRPr lang="it-IT" sz="3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it-IT" sz="3600" dirty="0" smtClean="0"/>
              <a:t>ISEE oltre €36.000,01 → </a:t>
            </a:r>
            <a:r>
              <a:rPr lang="it-IT" sz="3600" b="1" dirty="0" smtClean="0"/>
              <a:t>€240,00</a:t>
            </a:r>
            <a:endParaRPr lang="it-IT" sz="3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it-IT" sz="3600" dirty="0" smtClean="0"/>
              <a:t>Ragazzi con disabilità → </a:t>
            </a:r>
            <a:r>
              <a:rPr lang="it-IT" sz="3600" b="1" dirty="0" smtClean="0"/>
              <a:t>€180,00</a:t>
            </a:r>
            <a:endParaRPr lang="it-IT" sz="3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it-IT" sz="3600" dirty="0" smtClean="0"/>
              <a:t>Non residenti → </a:t>
            </a:r>
            <a:r>
              <a:rPr lang="it-IT" sz="3600" b="1" dirty="0" smtClean="0"/>
              <a:t>€240,00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3600" dirty="0" smtClean="0"/>
          </a:p>
          <a:p>
            <a:pPr>
              <a:buNone/>
            </a:pPr>
            <a:r>
              <a:rPr lang="it-IT" sz="3600" dirty="0" smtClean="0"/>
              <a:t>Il servizio include:</a:t>
            </a:r>
            <a:br>
              <a:rPr lang="it-IT" sz="3600" dirty="0" smtClean="0"/>
            </a:br>
            <a:r>
              <a:rPr lang="it-IT" sz="3600" dirty="0" smtClean="0"/>
              <a:t>Pernottamento con pensione completa;</a:t>
            </a:r>
            <a:br>
              <a:rPr lang="it-IT" sz="3600" dirty="0" smtClean="0"/>
            </a:br>
            <a:r>
              <a:rPr lang="it-IT" sz="3600" dirty="0" smtClean="0"/>
              <a:t>Posto in spiaggia;</a:t>
            </a:r>
            <a:br>
              <a:rPr lang="it-IT" sz="3600" dirty="0" smtClean="0"/>
            </a:br>
            <a:r>
              <a:rPr lang="it-IT" sz="3600" dirty="0" smtClean="0"/>
              <a:t>Assistenza;</a:t>
            </a:r>
            <a:br>
              <a:rPr lang="it-IT" sz="3600" dirty="0" smtClean="0"/>
            </a:br>
            <a:r>
              <a:rPr lang="it-IT" sz="3600" dirty="0" smtClean="0"/>
              <a:t>Trasporto.</a:t>
            </a:r>
          </a:p>
          <a:p>
            <a:pPr>
              <a:buNone/>
            </a:pPr>
            <a:endParaRPr lang="it-IT" sz="3600" dirty="0" smtClean="0"/>
          </a:p>
          <a:p>
            <a:r>
              <a:rPr lang="it-IT" sz="3600" dirty="0" smtClean="0"/>
              <a:t>📌 </a:t>
            </a:r>
            <a:r>
              <a:rPr lang="it-IT" sz="3600" b="1" dirty="0" smtClean="0"/>
              <a:t>Scadenza iscrizioni:</a:t>
            </a:r>
            <a:r>
              <a:rPr lang="it-IT" sz="3600" dirty="0" smtClean="0"/>
              <a:t> </a:t>
            </a:r>
            <a:r>
              <a:rPr lang="it-IT" sz="3600" b="1" dirty="0" smtClean="0"/>
              <a:t>26/06/2026</a:t>
            </a:r>
            <a:endParaRPr lang="it-IT" sz="3600" b="1" dirty="0" smtClean="0"/>
          </a:p>
          <a:p>
            <a:r>
              <a:rPr lang="it-IT" sz="3600" b="1" dirty="0" smtClean="0"/>
              <a:t>Le domande possono essere presentate al protocollo del </a:t>
            </a:r>
            <a:r>
              <a:rPr lang="it-IT" sz="3600" b="1" dirty="0"/>
              <a:t>Comune - </a:t>
            </a:r>
            <a:r>
              <a:rPr lang="it-IT" sz="3600" b="1" dirty="0" smtClean="0"/>
              <a:t>Per </a:t>
            </a:r>
            <a:r>
              <a:rPr lang="it-IT" sz="3600" b="1" dirty="0"/>
              <a:t>informazioni </a:t>
            </a:r>
            <a:r>
              <a:rPr lang="it-IT" sz="3600" dirty="0" smtClean="0"/>
              <a:t>Sportello di Segretariato Sociale Martedì e giovedì 14:00-18:00;</a:t>
            </a:r>
          </a:p>
          <a:p>
            <a:endParaRPr lang="it-IT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25</Words>
  <Application>Microsoft Office PowerPoint</Application>
  <PresentationFormat>Personalizzato</PresentationFormat>
  <Paragraphs>16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Brown Summer is Coming Instagram Story</dc:title>
  <dc:creator>Marta carozza</dc:creator>
  <cp:lastModifiedBy>RDiCapra</cp:lastModifiedBy>
  <cp:revision>7</cp:revision>
  <dcterms:created xsi:type="dcterms:W3CDTF">2006-08-16T00:00:00Z</dcterms:created>
  <dcterms:modified xsi:type="dcterms:W3CDTF">2026-06-18T08:28:11Z</dcterms:modified>
  <dc:identifier>DAGn-g3MrNE</dc:identifier>
</cp:coreProperties>
</file>